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309" r:id="rId2"/>
    <p:sldId id="294" r:id="rId3"/>
    <p:sldId id="295" r:id="rId4"/>
    <p:sldId id="308" r:id="rId5"/>
    <p:sldId id="310" r:id="rId6"/>
    <p:sldId id="311" r:id="rId7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1E2E"/>
    <a:srgbClr val="D00A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-1400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886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4871" cy="502756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8" y="1"/>
            <a:ext cx="2984871" cy="502756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r">
              <a:defRPr sz="1200"/>
            </a:lvl1pPr>
          </a:lstStyle>
          <a:p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7"/>
            <a:ext cx="2984871" cy="50275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l">
              <a:defRPr sz="1200"/>
            </a:lvl1pPr>
          </a:lstStyle>
          <a:p>
            <a:r>
              <a:rPr lang="en-IE" smtClean="0"/>
              <a:t>Solution 1 Slide Deck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8" y="9517547"/>
            <a:ext cx="2984871" cy="50275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r">
              <a:defRPr sz="1200"/>
            </a:lvl1pPr>
          </a:lstStyle>
          <a:p>
            <a:fld id="{9E31997C-162F-45A5-9259-06554955F4D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10462998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4871" cy="502125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1"/>
            <a:ext cx="2984871" cy="502125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r">
              <a:defRPr sz="1200"/>
            </a:lvl1pPr>
          </a:lstStyle>
          <a:p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07" tIns="46003" rIns="92007" bIns="46003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426"/>
            <a:ext cx="5510530" cy="3946977"/>
          </a:xfrm>
          <a:prstGeom prst="rect">
            <a:avLst/>
          </a:prstGeom>
        </p:spPr>
        <p:txBody>
          <a:bodyPr vert="horz" lIns="92007" tIns="46003" rIns="92007" bIns="4600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8175"/>
            <a:ext cx="2984871" cy="50212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l">
              <a:defRPr sz="1200"/>
            </a:lvl1pPr>
          </a:lstStyle>
          <a:p>
            <a:r>
              <a:rPr lang="en-IE" smtClean="0"/>
              <a:t>Solution 1 Slide Deck - Lite</a:t>
            </a:r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8175"/>
            <a:ext cx="2984871" cy="50212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r">
              <a:defRPr sz="1200"/>
            </a:lvl1pPr>
          </a:lstStyle>
          <a:p>
            <a:fld id="{D1E4A850-1815-4355-9BF0-5DD678B251E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77740176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62110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52538"/>
            <a:ext cx="6008687" cy="3381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Solution 1 Slide Deck - Lite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58895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62110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93E6-624E-4699-A044-5E3FF5A4E6E3}" type="datetimeFigureOut">
              <a:rPr lang="en-IE" smtClean="0"/>
              <a:t>05/10/17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44819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93E6-624E-4699-A044-5E3FF5A4E6E3}" type="datetimeFigureOut">
              <a:rPr lang="en-IE" smtClean="0"/>
              <a:t>05/10/17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93198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93E6-624E-4699-A044-5E3FF5A4E6E3}" type="datetimeFigureOut">
              <a:rPr lang="en-IE" smtClean="0"/>
              <a:t>05/10/17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05465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93E6-624E-4699-A044-5E3FF5A4E6E3}" type="datetimeFigureOut">
              <a:rPr lang="en-IE" smtClean="0"/>
              <a:t>05/10/17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63216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93E6-624E-4699-A044-5E3FF5A4E6E3}" type="datetimeFigureOut">
              <a:rPr lang="en-IE" smtClean="0"/>
              <a:t>05/10/17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32402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93E6-624E-4699-A044-5E3FF5A4E6E3}" type="datetimeFigureOut">
              <a:rPr lang="en-IE" smtClean="0"/>
              <a:t>05/10/17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10260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93E6-624E-4699-A044-5E3FF5A4E6E3}" type="datetimeFigureOut">
              <a:rPr lang="en-IE" smtClean="0"/>
              <a:t>05/10/17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16024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93E6-624E-4699-A044-5E3FF5A4E6E3}" type="datetimeFigureOut">
              <a:rPr lang="en-IE" smtClean="0"/>
              <a:t>05/10/17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0113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93E6-624E-4699-A044-5E3FF5A4E6E3}" type="datetimeFigureOut">
              <a:rPr lang="en-IE" smtClean="0"/>
              <a:t>05/10/17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63989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93E6-624E-4699-A044-5E3FF5A4E6E3}" type="datetimeFigureOut">
              <a:rPr lang="en-IE" smtClean="0"/>
              <a:t>05/10/17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27254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293E6-624E-4699-A044-5E3FF5A4E6E3}" type="datetimeFigureOut">
              <a:rPr lang="en-IE" smtClean="0"/>
              <a:t>05/10/17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9830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293E6-624E-4699-A044-5E3FF5A4E6E3}" type="datetimeFigureOut">
              <a:rPr lang="en-IE" smtClean="0"/>
              <a:t>05/10/17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3C495-30A3-4213-80C5-A9B163BA7022}" type="slidenum">
              <a:rPr lang="en-IE" smtClean="0"/>
              <a:t>‹#›</a:t>
            </a:fld>
            <a:endParaRPr lang="en-IE" dirty="0"/>
          </a:p>
        </p:txBody>
      </p:sp>
      <p:pic>
        <p:nvPicPr>
          <p:cNvPr id="7" name="Picture 6" descr="instituteSML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5239" y="5865655"/>
            <a:ext cx="807161" cy="80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34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Relationship Id="rId3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MAP Logo l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67" y="3141598"/>
            <a:ext cx="5791200" cy="7977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32667" y="3939326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Arial Black"/>
                <a:cs typeface="Arial Black"/>
              </a:rPr>
              <a:t>The Business Model Actualisation Platform</a:t>
            </a:r>
            <a:r>
              <a:rPr lang="en-GB" dirty="0">
                <a:solidFill>
                  <a:srgbClr val="7F7F7F"/>
                </a:solidFill>
                <a:latin typeface="Arial Black"/>
                <a:cs typeface="Arial Black"/>
              </a:rPr>
              <a:t> </a:t>
            </a:r>
            <a:endParaRPr lang="en-IE" dirty="0"/>
          </a:p>
        </p:txBody>
      </p:sp>
      <p:sp>
        <p:nvSpPr>
          <p:cNvPr id="3" name="TextBox 2"/>
          <p:cNvSpPr txBox="1"/>
          <p:nvPr/>
        </p:nvSpPr>
        <p:spPr>
          <a:xfrm>
            <a:off x="4074319" y="4943475"/>
            <a:ext cx="4043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 smtClean="0"/>
              <a:t>Solution </a:t>
            </a:r>
            <a:r>
              <a:rPr lang="en-IE" dirty="0"/>
              <a:t>1 </a:t>
            </a:r>
            <a:endParaRPr lang="en-IE" dirty="0" smtClean="0"/>
          </a:p>
          <a:p>
            <a:pPr algn="ctr"/>
            <a:r>
              <a:rPr lang="en-IE" dirty="0" smtClean="0"/>
              <a:t>Worked </a:t>
            </a:r>
            <a:r>
              <a:rPr lang="en-IE" dirty="0" smtClean="0"/>
              <a:t>Example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78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936150"/>
              </p:ext>
            </p:extLst>
          </p:nvPr>
        </p:nvGraphicFramePr>
        <p:xfrm>
          <a:off x="1473776" y="1553665"/>
          <a:ext cx="9218968" cy="4842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742">
                  <a:extLst>
                    <a:ext uri="{9D8B030D-6E8A-4147-A177-3AD203B41FA5}">
                      <a16:colId xmlns="" xmlns:a16="http://schemas.microsoft.com/office/drawing/2014/main" val="3746825145"/>
                    </a:ext>
                  </a:extLst>
                </a:gridCol>
                <a:gridCol w="2304742"/>
                <a:gridCol w="2304742"/>
                <a:gridCol w="2304742"/>
              </a:tblGrid>
              <a:tr h="7272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Sales</a:t>
                      </a: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  <a:solidFill>
                      <a:srgbClr val="06385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Trade </a:t>
                      </a:r>
                      <a:r>
                        <a:rPr kumimoji="0" lang="en-IE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Shows and Conferences</a:t>
                      </a:r>
                      <a:endParaRPr kumimoji="0" lang="en-IE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  <a:solidFill>
                      <a:srgbClr val="06385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</a:t>
                      </a:r>
                      <a:endParaRPr kumimoji="0" lang="en-IE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Established Advertising</a:t>
                      </a:r>
                      <a:endParaRPr kumimoji="0" lang="en-IE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  <a:solidFill>
                      <a:srgbClr val="06385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</a:t>
                      </a:r>
                      <a:endParaRPr kumimoji="0" lang="en-IE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 and Advertorials</a:t>
                      </a:r>
                      <a:endParaRPr kumimoji="0" lang="en-IE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  <a:solidFill>
                      <a:srgbClr val="0B63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1281835"/>
                  </a:ext>
                </a:extLst>
              </a:tr>
              <a:tr h="40224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b="1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Hand out fliers at local shopping centres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b="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Offer free trial days as an incentive to join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b="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Offer discount for an annual subscription on direct debit.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b="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Put up window notices to invite potential clients inside to view the gym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b="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Soft sell visitors about the cost plans and benefits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b="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Incentivise clients to introduce friends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b="0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74625" indent="-174625">
                        <a:lnSpc>
                          <a:spcPct val="110000"/>
                        </a:lnSpc>
                        <a:buFont typeface="Arial" pitchFamily="34" charset="0"/>
                        <a:buChar char="•"/>
                      </a:pPr>
                      <a:endParaRPr lang="en-GB" sz="120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0">
                        <a:lnSpc>
                          <a:spcPct val="110000"/>
                        </a:lnSpc>
                        <a:buFont typeface="Arial" pitchFamily="34" charset="0"/>
                        <a:buNone/>
                      </a:pP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Make a list of relevant trade shows worth attending</a:t>
                      </a:r>
                    </a:p>
                    <a:p>
                      <a:pPr marL="0" indent="0">
                        <a:lnSpc>
                          <a:spcPct val="110000"/>
                        </a:lnSpc>
                        <a:buFont typeface="Arial" pitchFamily="34" charset="0"/>
                        <a:buNone/>
                      </a:pPr>
                      <a:endParaRPr lang="en-GB" sz="120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0">
                        <a:lnSpc>
                          <a:spcPct val="110000"/>
                        </a:lnSpc>
                        <a:buFont typeface="Arial" pitchFamily="34" charset="0"/>
                        <a:buNone/>
                      </a:pP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Assess whether it is worth taking a stand at one of these</a:t>
                      </a:r>
                      <a:endParaRPr lang="en-GB" sz="1200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Place ad in local newspapers and newsletters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Put fliers in local supermarket notice boards</a:t>
                      </a:r>
                      <a:endParaRPr lang="en-GB" sz="1200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Make contact with well-known fitness experts and encourage them to mention our gym whenever possible</a:t>
                      </a:r>
                      <a:endParaRPr lang="en-GB" sz="1200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5146468"/>
                  </a:ext>
                </a:extLst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1480622" y="312854"/>
            <a:ext cx="4547352" cy="1140229"/>
            <a:chOff x="1497556" y="336920"/>
            <a:chExt cx="4547352" cy="1140229"/>
          </a:xfrm>
        </p:grpSpPr>
        <p:sp>
          <p:nvSpPr>
            <p:cNvPr id="9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Customer Traction  </a:t>
              </a:r>
            </a:p>
            <a:p>
              <a:r>
                <a:rPr lang="en-IE" sz="2000" b="1" dirty="0" smtClean="0">
                  <a:latin typeface="Arial" panose="020B0604020202020204" pitchFamily="34" charset="0"/>
                </a:rPr>
                <a:t>Action Sheet 1</a:t>
              </a:r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768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868990"/>
              </p:ext>
            </p:extLst>
          </p:nvPr>
        </p:nvGraphicFramePr>
        <p:xfrm>
          <a:off x="1496863" y="1582791"/>
          <a:ext cx="9227237" cy="48302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131">
                  <a:extLst>
                    <a:ext uri="{9D8B030D-6E8A-4147-A177-3AD203B41FA5}">
                      <a16:colId xmlns="" xmlns:a16="http://schemas.microsoft.com/office/drawing/2014/main" val="2121265421"/>
                    </a:ext>
                  </a:extLst>
                </a:gridCol>
                <a:gridCol w="2340285">
                  <a:extLst>
                    <a:ext uri="{9D8B030D-6E8A-4147-A177-3AD203B41FA5}">
                      <a16:colId xmlns="" xmlns:a16="http://schemas.microsoft.com/office/drawing/2014/main" val="186465520"/>
                    </a:ext>
                  </a:extLst>
                </a:gridCol>
                <a:gridCol w="2340285"/>
                <a:gridCol w="2098536">
                  <a:extLst>
                    <a:ext uri="{9D8B030D-6E8A-4147-A177-3AD203B41FA5}">
                      <a16:colId xmlns="" xmlns:a16="http://schemas.microsoft.com/office/drawing/2014/main" val="1993053626"/>
                    </a:ext>
                  </a:extLst>
                </a:gridCol>
              </a:tblGrid>
              <a:tr h="720939">
                <a:tc>
                  <a:txBody>
                    <a:bodyPr/>
                    <a:lstStyle/>
                    <a:p>
                      <a:pPr algn="ctr"/>
                      <a:r>
                        <a:rPr lang="en-IE" sz="2800" dirty="0">
                          <a:latin typeface="Century Gothic" panose="020B0502020202020204" pitchFamily="34" charset="0"/>
                        </a:rPr>
                        <a:t>S</a:t>
                      </a:r>
                      <a:endParaRPr lang="en-IE" sz="1000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IE" sz="1000" dirty="0">
                          <a:latin typeface="Century Gothic" panose="020B0502020202020204" pitchFamily="34" charset="0"/>
                        </a:rPr>
                        <a:t>SE</a:t>
                      </a:r>
                      <a:r>
                        <a:rPr lang="en-IE" sz="1000" baseline="0" dirty="0">
                          <a:latin typeface="Century Gothic" panose="020B0502020202020204" pitchFamily="34" charset="0"/>
                        </a:rPr>
                        <a:t> Marketing</a:t>
                      </a:r>
                      <a:endParaRPr lang="en-IE" sz="2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  <a:solidFill>
                      <a:srgbClr val="04233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Email Marketing</a:t>
                      </a: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  <a:solidFill>
                      <a:srgbClr val="0953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Social </a:t>
                      </a:r>
                      <a:r>
                        <a:rPr kumimoji="0" lang="en-IE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Media Advertising</a:t>
                      </a:r>
                      <a:endParaRPr kumimoji="0" lang="en-IE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  <a:solidFill>
                      <a:srgbClr val="0953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Search Engine Optimisation</a:t>
                      </a:r>
                      <a:endParaRPr kumimoji="0" lang="en-IE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  <a:solidFill>
                      <a:srgbClr val="0B63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1281835"/>
                  </a:ext>
                </a:extLst>
              </a:tr>
              <a:tr h="4109354"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200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Do a cost/benefit analysis on spending on Google Adwords</a:t>
                      </a:r>
                      <a:endParaRPr lang="en-GB" sz="1200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indent="-171450" algn="l" defTabSz="914400" rtl="0" eaLnBrk="1" latinLnBrk="0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200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indent="-171450" algn="l" defTabSz="914400" rtl="0" eaLnBrk="1" latinLnBrk="0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200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l" defTabSz="914400" rtl="0" eaLnBrk="1" latinLnBrk="0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endParaRPr lang="en-GB" sz="1200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indent="-171450" algn="l" defTabSz="914400" rtl="0" eaLnBrk="1" latinLnBrk="0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200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171450" indent="-171450" algn="l" defTabSz="914400" rtl="0" eaLnBrk="1" latinLnBrk="0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200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Start building an email list of clients and potential clients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Do a newsletter every week and send out via email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Set up Facebook page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Set up Twitter group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Set up WhatsApp group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Set up YouTube channel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Encourage clients and potential clients to join social media groups and to ‘like’ postings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Create some good content to encourage sharing (say nutrition vs exercise)</a:t>
                      </a:r>
                      <a:endParaRPr lang="en-GB" sz="1200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Set up website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200" kern="1200" baseline="0" dirty="0" smtClean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kern="1200" baseline="0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Use terms with high search volumes</a:t>
                      </a:r>
                      <a:endParaRPr lang="en-GB" sz="1200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prst="riblet"/>
                      <a:lightRig rig="flood" dir="t"/>
                    </a:cell3D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5146468"/>
                  </a:ext>
                </a:extLst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1480622" y="312854"/>
            <a:ext cx="4547352" cy="1140229"/>
            <a:chOff x="1497556" y="336920"/>
            <a:chExt cx="4547352" cy="1140229"/>
          </a:xfrm>
        </p:grpSpPr>
        <p:sp>
          <p:nvSpPr>
            <p:cNvPr id="9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Customer Traction  </a:t>
              </a:r>
            </a:p>
            <a:p>
              <a:r>
                <a:rPr lang="en-IE" sz="2000" b="1" dirty="0" smtClean="0">
                  <a:latin typeface="Arial" panose="020B0604020202020204" pitchFamily="34" charset="0"/>
                </a:rPr>
                <a:t>Action Sheet 2</a:t>
              </a:r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451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7795035"/>
              </p:ext>
            </p:extLst>
          </p:nvPr>
        </p:nvGraphicFramePr>
        <p:xfrm>
          <a:off x="2773348" y="2088191"/>
          <a:ext cx="7746184" cy="2915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9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095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3095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2510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3681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3095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3095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430956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430956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430956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430956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430956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430956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430956"/>
                <a:gridCol w="430956"/>
                <a:gridCol w="430956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  <a:gridCol w="430956">
                  <a:extLst>
                    <a:ext uri="{9D8B030D-6E8A-4147-A177-3AD203B41FA5}">
                      <a16:colId xmlns="" xmlns:a16="http://schemas.microsoft.com/office/drawing/2014/main" val="20014"/>
                    </a:ext>
                  </a:extLst>
                </a:gridCol>
                <a:gridCol w="419932">
                  <a:extLst>
                    <a:ext uri="{9D8B030D-6E8A-4147-A177-3AD203B41FA5}">
                      <a16:colId xmlns="" xmlns:a16="http://schemas.microsoft.com/office/drawing/2014/main" val="20015"/>
                    </a:ext>
                  </a:extLst>
                </a:gridCol>
              </a:tblGrid>
              <a:tr h="30845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2017</a:t>
                      </a:r>
                      <a:endParaRPr lang="en-GB" sz="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GB" sz="9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Sep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Oct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Nov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Dec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2018 Jan</a:t>
                      </a:r>
                      <a:endParaRPr lang="en-GB" sz="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Feb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Mar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Apr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May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Jun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Jul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Aug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Sep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Oct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Nov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Dec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2019 Jan</a:t>
                      </a:r>
                      <a:endParaRPr lang="en-GB" sz="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Verdana" pitchFamily="34" charset="0"/>
                          <a:cs typeface="Arial" pitchFamily="34" charset="0"/>
                        </a:rPr>
                        <a:t>Feb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0050"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457024"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3600" marR="3600" marT="3600" marB="36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2773361" y="4324439"/>
            <a:ext cx="7746170" cy="6792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E" kern="0" dirty="0">
              <a:solidFill>
                <a:sysClr val="windowText" lastClr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73361" y="3494755"/>
            <a:ext cx="7746170" cy="6110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E" kern="0" dirty="0">
              <a:solidFill>
                <a:sysClr val="windowText" lastClr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73355" y="2577521"/>
            <a:ext cx="7746170" cy="6684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E" kern="0" dirty="0">
              <a:solidFill>
                <a:sysClr val="windowText" lastClr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61"/>
          <p:cNvSpPr>
            <a:spLocks noChangeArrowheads="1"/>
          </p:cNvSpPr>
          <p:nvPr/>
        </p:nvSpPr>
        <p:spPr bwMode="auto">
          <a:xfrm>
            <a:off x="1634840" y="2586139"/>
            <a:ext cx="1138518" cy="671929"/>
          </a:xfrm>
          <a:prstGeom prst="rect">
            <a:avLst/>
          </a:prstGeom>
          <a:solidFill>
            <a:srgbClr val="021E2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GB" sz="1100" b="1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Sales</a:t>
            </a:r>
            <a:endParaRPr lang="en-GB" sz="1100" b="1" kern="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Rectangle 61"/>
          <p:cNvSpPr>
            <a:spLocks noChangeArrowheads="1"/>
          </p:cNvSpPr>
          <p:nvPr/>
        </p:nvSpPr>
        <p:spPr bwMode="auto">
          <a:xfrm>
            <a:off x="1634840" y="3490676"/>
            <a:ext cx="1138518" cy="637933"/>
          </a:xfrm>
          <a:prstGeom prst="rect">
            <a:avLst/>
          </a:prstGeom>
          <a:solidFill>
            <a:srgbClr val="04243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GB" sz="1100" b="1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Email </a:t>
            </a:r>
          </a:p>
          <a:p>
            <a:pPr>
              <a:defRPr/>
            </a:pPr>
            <a:r>
              <a:rPr lang="en-GB" sz="1100" b="1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Marketing</a:t>
            </a:r>
            <a:endParaRPr lang="en-GB" sz="1100" b="1" kern="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61"/>
          <p:cNvSpPr>
            <a:spLocks noChangeArrowheads="1"/>
          </p:cNvSpPr>
          <p:nvPr/>
        </p:nvSpPr>
        <p:spPr bwMode="auto">
          <a:xfrm>
            <a:off x="1634840" y="4338438"/>
            <a:ext cx="1138518" cy="678187"/>
          </a:xfrm>
          <a:prstGeom prst="rect">
            <a:avLst/>
          </a:prstGeom>
          <a:solidFill>
            <a:srgbClr val="04304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GB" sz="1100" b="1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Social Media </a:t>
            </a:r>
          </a:p>
          <a:p>
            <a:pPr>
              <a:defRPr/>
            </a:pPr>
            <a:r>
              <a:rPr lang="en-GB" sz="1100" b="1" kern="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Advertising</a:t>
            </a:r>
            <a:endParaRPr lang="en-GB" sz="1100" b="1" kern="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3265361" y="2702859"/>
            <a:ext cx="35189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617259" y="2911765"/>
            <a:ext cx="216592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265361" y="3128683"/>
            <a:ext cx="35189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290047" y="4652682"/>
            <a:ext cx="35189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3227294" y="3886200"/>
            <a:ext cx="4612341" cy="448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3227294" y="3630706"/>
            <a:ext cx="4612341" cy="1344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3265361" y="4477870"/>
            <a:ext cx="527847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623493" y="2568189"/>
            <a:ext cx="15811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1200" dirty="0" smtClean="0"/>
              <a:t>Create handouts/fliers</a:t>
            </a:r>
            <a:endParaRPr lang="en-IE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5783179" y="2730660"/>
            <a:ext cx="29601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1200" dirty="0" smtClean="0"/>
              <a:t>Give out handouts/fliers at shopping centres</a:t>
            </a:r>
            <a:endParaRPr lang="en-IE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3641945" y="2993150"/>
            <a:ext cx="218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1200" dirty="0" smtClean="0"/>
              <a:t>Create window poster invitation</a:t>
            </a:r>
            <a:endParaRPr lang="en-IE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7933765" y="3490676"/>
            <a:ext cx="16808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dirty="0" smtClean="0"/>
              <a:t>Create email database</a:t>
            </a:r>
            <a:endParaRPr lang="en-IE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7933765" y="3752848"/>
            <a:ext cx="2111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dirty="0" smtClean="0"/>
              <a:t>Write weekly newsletter</a:t>
            </a:r>
            <a:endParaRPr lang="en-IE" sz="1200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3876122" y="4846104"/>
            <a:ext cx="2111188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876122" y="4310463"/>
            <a:ext cx="21111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dirty="0" smtClean="0"/>
              <a:t>Set up website</a:t>
            </a:r>
            <a:endParaRPr lang="en-IE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3751740" y="4529072"/>
            <a:ext cx="35634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dirty="0" smtClean="0"/>
              <a:t>Set up social media platforms and create groups</a:t>
            </a:r>
            <a:endParaRPr lang="en-IE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6073341" y="4710162"/>
            <a:ext cx="2483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200" dirty="0" smtClean="0"/>
              <a:t>Encourage clients to ‘like’ postings</a:t>
            </a:r>
            <a:endParaRPr lang="en-IE" sz="1200" dirty="0"/>
          </a:p>
        </p:txBody>
      </p:sp>
      <p:grpSp>
        <p:nvGrpSpPr>
          <p:cNvPr id="31" name="Group 30"/>
          <p:cNvGrpSpPr/>
          <p:nvPr/>
        </p:nvGrpSpPr>
        <p:grpSpPr>
          <a:xfrm>
            <a:off x="1480622" y="312854"/>
            <a:ext cx="4547352" cy="1140229"/>
            <a:chOff x="1497556" y="336920"/>
            <a:chExt cx="4547352" cy="1140229"/>
          </a:xfrm>
        </p:grpSpPr>
        <p:sp>
          <p:nvSpPr>
            <p:cNvPr id="33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en-IE" sz="2000" b="1" kern="0" dirty="0">
                  <a:solidFill>
                    <a:schemeClr val="bg1"/>
                  </a:solidFill>
                  <a:latin typeface="Arial" panose="020B0604020202020204" pitchFamily="34" charset="0"/>
                </a:rPr>
                <a:t>Key Customer Traction </a:t>
              </a:r>
              <a:endParaRPr lang="en-IE" sz="2000" b="1" kern="0" dirty="0" smtClean="0">
                <a:solidFill>
                  <a:schemeClr val="bg1"/>
                </a:solidFill>
                <a:latin typeface="Arial" panose="020B0604020202020204" pitchFamily="34" charset="0"/>
              </a:endParaRPr>
            </a:p>
            <a:p>
              <a:pPr>
                <a:defRPr/>
              </a:pPr>
              <a:r>
                <a:rPr lang="en-IE" sz="2000" b="1" kern="0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Channels </a:t>
              </a:r>
              <a:r>
                <a:rPr lang="en-IE" sz="2000" b="1" kern="0" dirty="0">
                  <a:solidFill>
                    <a:schemeClr val="bg1"/>
                  </a:solidFill>
                  <a:latin typeface="Arial" panose="020B0604020202020204" pitchFamily="34" charset="0"/>
                </a:rPr>
                <a:t>Roadmap</a:t>
              </a:r>
              <a:endParaRPr lang="en-IE" sz="20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8" name="Title 1"/>
          <p:cNvSpPr txBox="1">
            <a:spLocks/>
          </p:cNvSpPr>
          <p:nvPr/>
        </p:nvSpPr>
        <p:spPr>
          <a:xfrm>
            <a:off x="6687856" y="334457"/>
            <a:ext cx="3764244" cy="821243"/>
          </a:xfrm>
          <a:prstGeom prst="rect">
            <a:avLst/>
          </a:prstGeom>
          <a:noFill/>
          <a:ln w="28575">
            <a:solidFill>
              <a:srgbClr val="7F7F7F"/>
            </a:solidFill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Team/Company: 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			   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Date:    October 2017</a:t>
            </a:r>
            <a:endParaRPr lang="en-GB" sz="1600" b="1" i="1" dirty="0">
              <a:solidFill>
                <a:srgbClr val="7F7F7F"/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508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17357" y="1749771"/>
            <a:ext cx="8934744" cy="4467910"/>
            <a:chOff x="448773" y="1450350"/>
            <a:chExt cx="8164592" cy="4866620"/>
          </a:xfrm>
        </p:grpSpPr>
        <p:sp>
          <p:nvSpPr>
            <p:cNvPr id="2" name="TextBox 1"/>
            <p:cNvSpPr txBox="1"/>
            <p:nvPr/>
          </p:nvSpPr>
          <p:spPr>
            <a:xfrm>
              <a:off x="448773" y="1450352"/>
              <a:ext cx="1621913" cy="324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Key Partners</a:t>
              </a:r>
            </a:p>
            <a:p>
              <a:endParaRPr lang="en-IE" sz="1000" dirty="0"/>
            </a:p>
            <a:p>
              <a:r>
                <a:rPr lang="en-IE" sz="1000" dirty="0"/>
                <a:t>Equipment Suppliers</a:t>
              </a:r>
            </a:p>
            <a:p>
              <a:endParaRPr lang="en-IE" sz="1000" dirty="0"/>
            </a:p>
            <a:p>
              <a:r>
                <a:rPr lang="en-IE" sz="1000" dirty="0"/>
                <a:t>Health food supplement suppliers</a:t>
              </a:r>
            </a:p>
            <a:p>
              <a:endParaRPr lang="en-IE" sz="1000" dirty="0"/>
            </a:p>
            <a:p>
              <a:r>
                <a:rPr lang="en-IE" sz="1000" dirty="0"/>
                <a:t>Drinks suppliers</a:t>
              </a:r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075690" y="1455764"/>
              <a:ext cx="1620000" cy="162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dirty="0"/>
                <a:t> </a:t>
              </a:r>
              <a:r>
                <a:rPr lang="en-IE" sz="1400" b="1" i="1" dirty="0"/>
                <a:t>Key Activities</a:t>
              </a:r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Running classes</a:t>
              </a:r>
            </a:p>
            <a:p>
              <a:endParaRPr lang="en-IE" sz="1000" dirty="0"/>
            </a:p>
            <a:p>
              <a:r>
                <a:rPr lang="en-IE" sz="1000" dirty="0"/>
                <a:t>Keeping equipment in tip-top shape</a:t>
              </a:r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700945" y="1450351"/>
              <a:ext cx="1661822" cy="324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Value Proposition</a:t>
              </a:r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Provide a well-kitted-out, spacious gymnasium with great instructors at a reasonable price</a:t>
              </a:r>
            </a:p>
            <a:p>
              <a:endParaRPr lang="en-IE" sz="1000" dirty="0"/>
            </a:p>
            <a:p>
              <a:r>
                <a:rPr lang="en-IE" sz="1000" dirty="0"/>
                <a:t>Clean bathrooms and showers</a:t>
              </a:r>
            </a:p>
            <a:p>
              <a:endParaRPr lang="en-IE" sz="1000" dirty="0"/>
            </a:p>
            <a:p>
              <a:r>
                <a:rPr lang="en-IE" sz="1000" dirty="0"/>
                <a:t>Great atmosphere</a:t>
              </a:r>
            </a:p>
            <a:p>
              <a:r>
                <a:rPr lang="en-IE" sz="1000" dirty="0"/>
                <a:t> </a:t>
              </a:r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353299" y="1450350"/>
              <a:ext cx="1620000" cy="163083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Customer Relationships</a:t>
              </a:r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Provide individual training programmes for customers</a:t>
              </a:r>
            </a:p>
            <a:p>
              <a:endParaRPr lang="en-IE" sz="1000" dirty="0"/>
            </a:p>
            <a:p>
              <a:r>
                <a:rPr lang="en-IE" sz="1000" dirty="0"/>
                <a:t>Friendly atmosphere</a:t>
              </a:r>
            </a:p>
            <a:p>
              <a:endParaRPr lang="en-IE" sz="1000" b="1" dirty="0"/>
            </a:p>
            <a:p>
              <a:endParaRPr lang="en-IE" sz="1000" b="1" dirty="0"/>
            </a:p>
            <a:p>
              <a:endParaRPr lang="en-IE" sz="10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982168" y="1450350"/>
              <a:ext cx="1621913" cy="324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 smtClean="0"/>
                <a:t>Customer Segments</a:t>
              </a:r>
              <a:endParaRPr lang="en-IE" sz="1400" b="1" i="1" dirty="0"/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Fitness fanatics</a:t>
              </a:r>
            </a:p>
            <a:p>
              <a:endParaRPr lang="en-IE" sz="1000" dirty="0"/>
            </a:p>
            <a:p>
              <a:r>
                <a:rPr lang="en-IE" sz="1000" dirty="0"/>
                <a:t>Health-conscious men and women</a:t>
              </a:r>
            </a:p>
            <a:p>
              <a:endParaRPr lang="en-IE" sz="1000" dirty="0"/>
            </a:p>
            <a:p>
              <a:r>
                <a:rPr lang="en-IE" sz="1000" dirty="0"/>
                <a:t>People looking to lose weight</a:t>
              </a:r>
            </a:p>
            <a:p>
              <a:endParaRPr lang="en-IE" sz="1000" dirty="0"/>
            </a:p>
            <a:p>
              <a:r>
                <a:rPr lang="en-IE" sz="1000" dirty="0"/>
                <a:t>People looking to get aerobically fit</a:t>
              </a:r>
            </a:p>
            <a:p>
              <a:endParaRPr lang="en-IE" sz="1000" dirty="0"/>
            </a:p>
            <a:p>
              <a:r>
                <a:rPr lang="en-IE" sz="1000" dirty="0"/>
                <a:t>Spinning, yoga, pilates </a:t>
              </a:r>
              <a:r>
                <a:rPr lang="en-IE" sz="1000" dirty="0" smtClean="0"/>
                <a:t>classes</a:t>
              </a:r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074028" y="3070350"/>
              <a:ext cx="1621913" cy="162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Key Resources</a:t>
              </a:r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Staff trainers/instructors</a:t>
              </a:r>
            </a:p>
            <a:p>
              <a:endParaRPr lang="en-IE" sz="1000" b="1" i="1" dirty="0"/>
            </a:p>
            <a:p>
              <a:endParaRPr lang="en-IE" sz="1000" b="1" i="1" dirty="0"/>
            </a:p>
            <a:p>
              <a:endParaRPr lang="en-IE" sz="1000" b="1" i="1" dirty="0"/>
            </a:p>
            <a:p>
              <a:endParaRPr lang="en-IE" sz="1000" b="1" i="1" dirty="0"/>
            </a:p>
            <a:p>
              <a:endParaRPr lang="en-IE" sz="1000" b="1" i="1" dirty="0"/>
            </a:p>
            <a:p>
              <a:endParaRPr lang="en-IE" sz="1000" b="1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362767" y="3092009"/>
              <a:ext cx="1619401" cy="1584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Channels</a:t>
              </a:r>
            </a:p>
            <a:p>
              <a:endParaRPr lang="en-IE" sz="1000" dirty="0"/>
            </a:p>
            <a:p>
              <a:r>
                <a:rPr lang="en-IE" sz="1000" dirty="0"/>
                <a:t>Facebook</a:t>
              </a:r>
            </a:p>
            <a:p>
              <a:r>
                <a:rPr lang="en-IE" sz="1000" dirty="0"/>
                <a:t>Instagram</a:t>
              </a:r>
            </a:p>
            <a:p>
              <a:r>
                <a:rPr lang="en-IE" sz="1000" dirty="0"/>
                <a:t>Twitter</a:t>
              </a:r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48773" y="4711313"/>
              <a:ext cx="4068000" cy="1605657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 Cost Structure</a:t>
              </a:r>
            </a:p>
            <a:p>
              <a:endParaRPr lang="en-IE" sz="1000" dirty="0" smtClean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 smtClean="0"/>
                <a:t>Administration </a:t>
              </a:r>
              <a:r>
                <a:rPr lang="en-IE" sz="1000" dirty="0"/>
                <a:t>Staff</a:t>
              </a:r>
            </a:p>
            <a:p>
              <a:r>
                <a:rPr lang="en-IE" sz="1000" dirty="0"/>
                <a:t>Trainers/instructors</a:t>
              </a:r>
            </a:p>
            <a:p>
              <a:r>
                <a:rPr lang="en-IE" sz="1000" dirty="0"/>
                <a:t>Rent, Heating and </a:t>
              </a:r>
              <a:r>
                <a:rPr lang="en-IE" sz="1000" dirty="0" smtClean="0"/>
                <a:t>Light</a:t>
              </a:r>
              <a:endParaRPr lang="en-IE" sz="1000" dirty="0"/>
            </a:p>
            <a:p>
              <a:r>
                <a:rPr lang="en-IE" sz="1000" dirty="0" smtClean="0"/>
                <a:t>Equipment Acquisition &amp; </a:t>
              </a:r>
              <a:r>
                <a:rPr lang="en-IE" sz="1000" dirty="0"/>
                <a:t>maintenance costs</a:t>
              </a:r>
            </a:p>
            <a:p>
              <a:r>
                <a:rPr lang="en-IE" sz="1000" dirty="0"/>
                <a:t>Water</a:t>
              </a:r>
            </a:p>
            <a:p>
              <a:r>
                <a:rPr lang="en-IE" sz="1000" dirty="0"/>
                <a:t>Advertising</a:t>
              </a:r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  <a:p>
              <a:endParaRPr lang="en-IE" sz="10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09365" y="4688930"/>
              <a:ext cx="4104000" cy="1620000"/>
            </a:xfrm>
            <a:prstGeom prst="rect">
              <a:avLst/>
            </a:prstGeom>
            <a:noFill/>
            <a:ln w="38100">
              <a:solidFill>
                <a:srgbClr val="A6A6A6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en-IE" sz="1400" b="1" i="1" dirty="0"/>
                <a:t> Revenue Streams</a:t>
              </a:r>
            </a:p>
            <a:p>
              <a:endParaRPr lang="en-IE" sz="1000" dirty="0">
                <a:solidFill>
                  <a:schemeClr val="bg1">
                    <a:lumMod val="50000"/>
                  </a:schemeClr>
                </a:solidFill>
              </a:endParaRPr>
            </a:p>
            <a:p>
              <a:r>
                <a:rPr lang="en-IE" sz="1000" dirty="0"/>
                <a:t>Annual fees</a:t>
              </a:r>
            </a:p>
            <a:p>
              <a:r>
                <a:rPr lang="en-IE" sz="1000" dirty="0"/>
                <a:t>Monthly fees</a:t>
              </a:r>
            </a:p>
            <a:p>
              <a:r>
                <a:rPr lang="en-IE" sz="1000" dirty="0"/>
                <a:t>Single entry fees</a:t>
              </a:r>
            </a:p>
            <a:p>
              <a:r>
                <a:rPr lang="en-IE" sz="1000" dirty="0"/>
                <a:t>Supplier promotions</a:t>
              </a:r>
            </a:p>
            <a:p>
              <a:endParaRPr lang="en-IE" sz="1000" dirty="0"/>
            </a:p>
            <a:p>
              <a:endParaRPr lang="en-IE" sz="10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480622" y="312854"/>
            <a:ext cx="4547352" cy="1140229"/>
            <a:chOff x="1497556" y="336920"/>
            <a:chExt cx="4547352" cy="1140229"/>
          </a:xfrm>
        </p:grpSpPr>
        <p:sp>
          <p:nvSpPr>
            <p:cNvPr id="18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Business Model Canvas </a:t>
              </a:r>
            </a:p>
            <a:p>
              <a:r>
                <a:rPr lang="en-IE" sz="2000" b="1" dirty="0" smtClean="0">
                  <a:latin typeface="Arial" panose="020B0604020202020204" pitchFamily="34" charset="0"/>
                </a:rPr>
                <a:t>Solution</a:t>
              </a:r>
              <a:r>
                <a:rPr lang="en-IE" sz="2000" b="1" dirty="0">
                  <a:latin typeface="Arial" panose="020B0604020202020204" pitchFamily="34" charset="0"/>
                </a:rPr>
                <a:t> </a:t>
              </a:r>
              <a:r>
                <a:rPr lang="en-IE" sz="2000" b="1" dirty="0" smtClean="0">
                  <a:latin typeface="Arial" panose="020B0604020202020204" pitchFamily="34" charset="0"/>
                </a:rPr>
                <a:t>1</a:t>
              </a:r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6687856" y="334457"/>
            <a:ext cx="3764244" cy="821243"/>
          </a:xfrm>
          <a:prstGeom prst="rect">
            <a:avLst/>
          </a:prstGeom>
          <a:noFill/>
          <a:ln w="28575">
            <a:solidFill>
              <a:srgbClr val="7F7F7F"/>
            </a:solidFill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Team/Company: Slim Gym Ltd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			   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Date:    October 2017</a:t>
            </a:r>
            <a:endParaRPr lang="en-GB" sz="1600" b="1" i="1" dirty="0">
              <a:solidFill>
                <a:srgbClr val="7F7F7F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1" name="Picture 20" descr="strategyzer2.png"/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backgroundMark x1="37984" y1="76923" x2="37984" y2="76923"/>
                        <a14:backgroundMark x1="35659" y1="10256" x2="35659" y2="10256"/>
                        <a14:backgroundMark x1="85271" y1="7692" x2="85271" y2="7692"/>
                        <a14:backgroundMark x1="90698" y1="61538" x2="90698" y2="61538"/>
                        <a14:backgroundMark x1="42636" y1="84615" x2="42636" y2="84615"/>
                        <a14:backgroundMark x1="30233" y1="74359" x2="30233" y2="74359"/>
                        <a14:backgroundMark x1="12403" y1="10256" x2="12403" y2="10256"/>
                        <a14:backgroundMark x1="18605" y1="12821" x2="18605" y2="12821"/>
                        <a14:backgroundMark x1="64341" y1="15385" x2="64341" y2="15385"/>
                        <a14:backgroundMark x1="46512" y1="71795" x2="46512" y2="71795"/>
                        <a14:backgroundMark x1="57364" y1="10256" x2="57364" y2="10256"/>
                        <a14:backgroundMark x1="94574" y1="12821" x2="94574" y2="128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410" y="6232410"/>
            <a:ext cx="724118" cy="21892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913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MAP Logo l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67" y="3141598"/>
            <a:ext cx="5791200" cy="7977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32667" y="3939326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Arial Black"/>
                <a:cs typeface="Arial Black"/>
              </a:rPr>
              <a:t>The Business Model Actualisation Platform</a:t>
            </a:r>
            <a:r>
              <a:rPr lang="en-GB" dirty="0">
                <a:solidFill>
                  <a:srgbClr val="7F7F7F"/>
                </a:solidFill>
                <a:latin typeface="Arial Black"/>
                <a:cs typeface="Arial Black"/>
              </a:rPr>
              <a:t> </a:t>
            </a:r>
            <a:endParaRPr lang="en-IE" dirty="0"/>
          </a:p>
        </p:txBody>
      </p:sp>
      <p:sp>
        <p:nvSpPr>
          <p:cNvPr id="3" name="TextBox 2"/>
          <p:cNvSpPr txBox="1"/>
          <p:nvPr/>
        </p:nvSpPr>
        <p:spPr>
          <a:xfrm>
            <a:off x="4074319" y="4943475"/>
            <a:ext cx="4043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 smtClean="0"/>
              <a:t>Solution </a:t>
            </a:r>
            <a:r>
              <a:rPr lang="en-IE" dirty="0"/>
              <a:t>1 </a:t>
            </a:r>
            <a:endParaRPr lang="en-IE" dirty="0" smtClean="0"/>
          </a:p>
          <a:p>
            <a:pPr algn="ctr"/>
            <a:r>
              <a:rPr lang="en-IE" dirty="0" smtClean="0"/>
              <a:t>Worked </a:t>
            </a:r>
            <a:r>
              <a:rPr lang="en-IE" dirty="0" smtClean="0"/>
              <a:t>Example</a:t>
            </a:r>
            <a:endParaRPr lang="en-IE" dirty="0"/>
          </a:p>
        </p:txBody>
      </p:sp>
      <p:sp>
        <p:nvSpPr>
          <p:cNvPr id="7" name="TextBox 6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050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19773</TotalTime>
  <Words>515</Words>
  <Application>Microsoft Macintosh PowerPoint</Application>
  <PresentationFormat>Custom</PresentationFormat>
  <Paragraphs>218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NVTDC CUSTOMER ANALYSIS</dc:title>
  <dc:creator>Liam Fennelly</dc:creator>
  <cp:lastModifiedBy>Greg Devlin</cp:lastModifiedBy>
  <cp:revision>104</cp:revision>
  <cp:lastPrinted>2016-11-14T14:33:56Z</cp:lastPrinted>
  <dcterms:created xsi:type="dcterms:W3CDTF">2016-07-12T12:01:39Z</dcterms:created>
  <dcterms:modified xsi:type="dcterms:W3CDTF">2017-10-05T20:39:00Z</dcterms:modified>
</cp:coreProperties>
</file>